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Zilla Slab SemiBold"/>
      <p:bold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ontserrat ExtraBold"/>
      <p:bold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30FD22-FECB-4C5E-AEED-D1E1CEF2CECA}">
  <a:tblStyle styleId="{9430FD22-FECB-4C5E-AEED-D1E1CEF2CE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ExtraBold-bold.fntdata"/><Relationship Id="rId25" Type="http://schemas.openxmlformats.org/officeDocument/2006/relationships/font" Target="fonts/Montserrat-boldItalic.fntdata"/><Relationship Id="rId27" Type="http://schemas.openxmlformats.org/officeDocument/2006/relationships/font" Target="fonts/MontserratExtraBold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ZillaSlabSemiBold-bold.fntdata"/><Relationship Id="rId16" Type="http://schemas.openxmlformats.org/officeDocument/2006/relationships/slide" Target="slides/slide9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jpg>
</file>

<file path=ppt/media/image22.jpg>
</file>

<file path=ppt/media/image23.png>
</file>

<file path=ppt/media/image3.png>
</file>

<file path=ppt/media/image4.png>
</file>

<file path=ppt/media/image5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c616846e6_0_129:notes"/>
          <p:cNvSpPr/>
          <p:nvPr>
            <p:ph idx="2" type="sldImg"/>
          </p:nvPr>
        </p:nvSpPr>
        <p:spPr>
          <a:xfrm>
            <a:off x="694800" y="138114"/>
            <a:ext cx="5468400" cy="3086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34c616846e6_0_129:notes"/>
          <p:cNvSpPr txBox="1"/>
          <p:nvPr>
            <p:ph idx="1" type="body"/>
          </p:nvPr>
        </p:nvSpPr>
        <p:spPr>
          <a:xfrm>
            <a:off x="1" y="3261503"/>
            <a:ext cx="6858000" cy="58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50" lIns="90325" spcFirstLastPara="1" rIns="90325" wrap="square" tIns="451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34c616846e6_0_129:notes"/>
          <p:cNvSpPr txBox="1"/>
          <p:nvPr>
            <p:ph idx="12" type="sldNum"/>
          </p:nvPr>
        </p:nvSpPr>
        <p:spPr>
          <a:xfrm>
            <a:off x="5994638" y="8685071"/>
            <a:ext cx="8616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50" lIns="90325" spcFirstLastPara="1" rIns="90325" wrap="square" tIns="451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400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c616846e6_0_1:notes"/>
          <p:cNvSpPr txBox="1"/>
          <p:nvPr>
            <p:ph idx="1" type="body"/>
          </p:nvPr>
        </p:nvSpPr>
        <p:spPr>
          <a:xfrm>
            <a:off x="1" y="3261503"/>
            <a:ext cx="6858000" cy="58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50" lIns="90325" spcFirstLastPara="1" rIns="90325" wrap="square" tIns="451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g34c616846e6_0_1:notes"/>
          <p:cNvSpPr/>
          <p:nvPr>
            <p:ph idx="2" type="sldImg"/>
          </p:nvPr>
        </p:nvSpPr>
        <p:spPr>
          <a:xfrm>
            <a:off x="694800" y="138114"/>
            <a:ext cx="5468400" cy="3086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4c616846e6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4c616846e6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4c616846e6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4c616846e6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c616846e6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c616846e6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4c616846e6_0_10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4c616846e6_0_10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4c616846e6_0_1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4c616846e6_0_1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c616846e6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4c616846e6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4c616846e6_0_1065:notes"/>
          <p:cNvSpPr/>
          <p:nvPr>
            <p:ph idx="2" type="sldImg"/>
          </p:nvPr>
        </p:nvSpPr>
        <p:spPr>
          <a:xfrm>
            <a:off x="694800" y="138114"/>
            <a:ext cx="5468400" cy="3086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34c616846e6_0_1065:notes"/>
          <p:cNvSpPr txBox="1"/>
          <p:nvPr>
            <p:ph idx="1" type="body"/>
          </p:nvPr>
        </p:nvSpPr>
        <p:spPr>
          <a:xfrm>
            <a:off x="1" y="3261503"/>
            <a:ext cx="6858000" cy="58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150" lIns="90325" spcFirstLastPara="1" rIns="90325" wrap="square" tIns="451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g34c616846e6_0_1065:notes"/>
          <p:cNvSpPr txBox="1"/>
          <p:nvPr>
            <p:ph idx="12" type="sldNum"/>
          </p:nvPr>
        </p:nvSpPr>
        <p:spPr>
          <a:xfrm>
            <a:off x="5994638" y="8685071"/>
            <a:ext cx="8616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150" lIns="90325" spcFirstLastPara="1" rIns="90325" wrap="square" tIns="4515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400"/>
              <a:t>‹#›</a:t>
            </a:fld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 - Single headline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>
            <p:ph idx="2" type="pic"/>
          </p:nvPr>
        </p:nvSpPr>
        <p:spPr>
          <a:xfrm>
            <a:off x="-54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0" y="3158213"/>
            <a:ext cx="9144000" cy="1985400"/>
          </a:xfrm>
          <a:prstGeom prst="rect">
            <a:avLst/>
          </a:prstGeom>
          <a:gradFill>
            <a:gsLst>
              <a:gs pos="0">
                <a:srgbClr val="000000">
                  <a:alpha val="69019"/>
                </a:srgbClr>
              </a:gs>
              <a:gs pos="100000">
                <a:srgbClr val="3D3228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-56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" name="Google Shape;61;p14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2293647" y="3509138"/>
            <a:ext cx="6482400" cy="9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b="0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title" showMasterSp="0">
  <p:cSld name="Main title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0" y="3488530"/>
            <a:ext cx="9144000" cy="16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900"/>
              <a:buNone/>
              <a:defRPr sz="800"/>
            </a:lvl2pPr>
            <a:lvl3pPr lvl="2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4pPr>
            <a:lvl5pPr lvl="4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5pPr>
            <a:lvl6pPr lvl="5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lvl="6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lvl="7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lvl="8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66" name="Google Shape;66;p15"/>
          <p:cNvSpPr txBox="1"/>
          <p:nvPr>
            <p:ph type="ctrTitle"/>
          </p:nvPr>
        </p:nvSpPr>
        <p:spPr>
          <a:xfrm>
            <a:off x="0" y="381001"/>
            <a:ext cx="9144000" cy="127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Montserrat"/>
              <a:buNone/>
              <a:defRPr i="0" sz="3300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7515" y="1757927"/>
            <a:ext cx="1808497" cy="1627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1/2 photo">
  <p:cSld name="title content half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141722" y="747247"/>
            <a:ext cx="4430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/>
          <p:nvPr>
            <p:ph idx="2" type="pic"/>
          </p:nvPr>
        </p:nvSpPr>
        <p:spPr>
          <a:xfrm>
            <a:off x="4713722" y="0"/>
            <a:ext cx="4430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Single column - 2 line headline">
  <p:cSld name="title and content full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/>
          <p:nvPr/>
        </p:nvSpPr>
        <p:spPr>
          <a:xfrm>
            <a:off x="122319" y="492881"/>
            <a:ext cx="8964900" cy="9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141722" y="103299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141731" y="0"/>
            <a:ext cx="88890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76" name="Google Shape;76;p17"/>
          <p:cNvCxnSpPr/>
          <p:nvPr/>
        </p:nvCxnSpPr>
        <p:spPr>
          <a:xfrm>
            <a:off x="141722" y="846050"/>
            <a:ext cx="88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1/3 photo">
  <p:cSld name="title content third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141722" y="747247"/>
            <a:ext cx="5828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141722" y="-1"/>
            <a:ext cx="5828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/>
          <p:nvPr>
            <p:ph idx="2" type="pic"/>
          </p:nvPr>
        </p:nvSpPr>
        <p:spPr>
          <a:xfrm>
            <a:off x="6130934" y="0"/>
            <a:ext cx="3013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full" showMasterSp="0">
  <p:cSld name="section title full"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idx="1" type="subTitle"/>
          </p:nvPr>
        </p:nvSpPr>
        <p:spPr>
          <a:xfrm>
            <a:off x="0" y="2967212"/>
            <a:ext cx="9144000" cy="21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900"/>
              <a:buNone/>
              <a:defRPr sz="800"/>
            </a:lvl2pPr>
            <a:lvl3pPr lvl="2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4pPr>
            <a:lvl5pPr lvl="4" algn="ctr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700"/>
              <a:buNone/>
              <a:defRPr sz="700"/>
            </a:lvl5pPr>
            <a:lvl6pPr lvl="5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lvl="6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lvl="7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lvl="8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83" name="Google Shape;83;p19"/>
          <p:cNvSpPr txBox="1"/>
          <p:nvPr>
            <p:ph type="ctrTitle"/>
          </p:nvPr>
        </p:nvSpPr>
        <p:spPr>
          <a:xfrm>
            <a:off x="0" y="381000"/>
            <a:ext cx="9144000" cy="184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  <a:defRPr i="0" sz="3000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84" name="Google Shape;8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10003" y="2368163"/>
            <a:ext cx="523858" cy="471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Two columns">
  <p:cSld name="title and content doub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7" name="Google Shape;87;p20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2" type="body"/>
          </p:nvPr>
        </p:nvSpPr>
        <p:spPr>
          <a:xfrm>
            <a:off x="4663698" y="747247"/>
            <a:ext cx="4367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 - 1/4 graphic right">
  <p:cSld name="qtr graphic right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/>
          <p:nvPr>
            <p:ph idx="2" type="pic"/>
          </p:nvPr>
        </p:nvSpPr>
        <p:spPr>
          <a:xfrm>
            <a:off x="-5" y="0"/>
            <a:ext cx="6741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21"/>
          <p:cNvSpPr txBox="1"/>
          <p:nvPr>
            <p:ph idx="1" type="body"/>
          </p:nvPr>
        </p:nvSpPr>
        <p:spPr>
          <a:xfrm>
            <a:off x="141722" y="747247"/>
            <a:ext cx="6482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/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92" name="Google Shape;92;p21"/>
          <p:cNvPicPr preferRelativeResize="0"/>
          <p:nvPr/>
        </p:nvPicPr>
        <p:blipFill rotWithShape="1">
          <a:blip r:embed="rId2">
            <a:alphaModFix/>
          </a:blip>
          <a:srcRect b="0" l="27700" r="44965" t="11987"/>
          <a:stretch/>
        </p:blipFill>
        <p:spPr>
          <a:xfrm>
            <a:off x="6745457" y="0"/>
            <a:ext cx="239854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1"/>
          <p:cNvSpPr/>
          <p:nvPr/>
        </p:nvSpPr>
        <p:spPr>
          <a:xfrm>
            <a:off x="6741556" y="0"/>
            <a:ext cx="2402400" cy="5143500"/>
          </a:xfrm>
          <a:prstGeom prst="rect">
            <a:avLst/>
          </a:prstGeom>
          <a:solidFill>
            <a:srgbClr val="004C42">
              <a:alpha val="690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1"/>
          <p:cNvSpPr txBox="1"/>
          <p:nvPr>
            <p:ph idx="3" type="body"/>
          </p:nvPr>
        </p:nvSpPr>
        <p:spPr>
          <a:xfrm>
            <a:off x="6875269" y="747713"/>
            <a:ext cx="2127000" cy="38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i="0" sz="23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Single column">
  <p:cSld name="title and content full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idx="1" type="body"/>
          </p:nvPr>
        </p:nvSpPr>
        <p:spPr>
          <a:xfrm>
            <a:off x="141722" y="74724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500"/>
              <a:buFont typeface="Roboto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•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Single column">
  <p:cSld name="CUSTOM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2" name="Google Shape;102;p23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3" name="Google Shape;103;p23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" name="Google Shape;104;p23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5" name="Google Shape;10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3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141722" y="74724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No content 1">
  <p:cSld name="CUSTOM_3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1" name="Google Shape;111;p24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2" name="Google Shape;112;p24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3" name="Google Shape;113;p24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4" name="Google Shape;11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4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background - 1/4 graphic right">
  <p:cSld name="qtr graphic righ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idx="1" type="body"/>
          </p:nvPr>
        </p:nvSpPr>
        <p:spPr>
          <a:xfrm>
            <a:off x="141722" y="747247"/>
            <a:ext cx="6482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/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5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19" name="Google Shape;119;p25"/>
          <p:cNvPicPr preferRelativeResize="0"/>
          <p:nvPr/>
        </p:nvPicPr>
        <p:blipFill rotWithShape="1">
          <a:blip r:embed="rId2">
            <a:alphaModFix/>
          </a:blip>
          <a:srcRect b="0" l="27700" r="44965" t="11987"/>
          <a:stretch/>
        </p:blipFill>
        <p:spPr>
          <a:xfrm>
            <a:off x="6745457" y="0"/>
            <a:ext cx="239854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5"/>
          <p:cNvSpPr/>
          <p:nvPr/>
        </p:nvSpPr>
        <p:spPr>
          <a:xfrm>
            <a:off x="6741556" y="0"/>
            <a:ext cx="2402400" cy="5143500"/>
          </a:xfrm>
          <a:prstGeom prst="rect">
            <a:avLst/>
          </a:prstGeom>
          <a:solidFill>
            <a:srgbClr val="004C42">
              <a:alpha val="6902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5"/>
          <p:cNvSpPr txBox="1"/>
          <p:nvPr>
            <p:ph idx="2" type="body"/>
          </p:nvPr>
        </p:nvSpPr>
        <p:spPr>
          <a:xfrm>
            <a:off x="6875269" y="747713"/>
            <a:ext cx="2127000" cy="38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i="0" sz="23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indent="-323850" lvl="1" marL="9144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2pPr>
            <a:lvl3pPr indent="-323850" lvl="2" marL="1371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3pPr>
            <a:lvl4pPr indent="-323850" lvl="3" marL="18288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4pPr>
            <a:lvl5pPr indent="-323850" lvl="4" marL="22860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5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6pPr>
            <a:lvl7pPr indent="-317500" lvl="6" marL="3200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7pPr>
            <a:lvl8pPr indent="-317500" lvl="7" marL="3657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8pPr>
            <a:lvl9pPr indent="-317500" lvl="8" marL="41148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Single column - 2 line headline 1">
  <p:cSld name="title and content full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6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5" name="Google Shape;125;p26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6" name="Google Shape;12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6"/>
          <p:cNvSpPr/>
          <p:nvPr/>
        </p:nvSpPr>
        <p:spPr>
          <a:xfrm>
            <a:off x="122319" y="492881"/>
            <a:ext cx="89649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141722" y="103299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type="title"/>
          </p:nvPr>
        </p:nvSpPr>
        <p:spPr>
          <a:xfrm>
            <a:off x="141731" y="0"/>
            <a:ext cx="88890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cxnSp>
        <p:nvCxnSpPr>
          <p:cNvPr id="130" name="Google Shape;130;p26"/>
          <p:cNvCxnSpPr/>
          <p:nvPr/>
        </p:nvCxnSpPr>
        <p:spPr>
          <a:xfrm>
            <a:off x="141722" y="846050"/>
            <a:ext cx="88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94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Two columns">
  <p:cSld name="CUSTOM_4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4" name="Google Shape;134;p27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p27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" name="Google Shape;136;p27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7" name="Google Shape;13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7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0" name="Google Shape;140;p27"/>
          <p:cNvSpPr txBox="1"/>
          <p:nvPr>
            <p:ph idx="2" type="body"/>
          </p:nvPr>
        </p:nvSpPr>
        <p:spPr>
          <a:xfrm>
            <a:off x="4663698" y="747247"/>
            <a:ext cx="4367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1/2 photo">
  <p:cSld name="CUSTOM_4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4" name="Google Shape;144;p28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5" name="Google Shape;145;p28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" name="Google Shape;146;p28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7" name="Google Shape;147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8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0" name="Google Shape;150;p28"/>
          <p:cNvSpPr/>
          <p:nvPr>
            <p:ph idx="2" type="pic"/>
          </p:nvPr>
        </p:nvSpPr>
        <p:spPr>
          <a:xfrm>
            <a:off x="4713722" y="0"/>
            <a:ext cx="44304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background - 1/3 photo">
  <p:cSld name="CUSTOM_4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/>
        </p:nvSpPr>
        <p:spPr>
          <a:xfrm>
            <a:off x="6882137" y="98609"/>
            <a:ext cx="21486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PROJECT STATUS SHEET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Date: 11/30/2022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4C4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29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5" name="Google Shape;155;p29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6" name="Google Shape;156;p29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rgbClr val="FFCE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7" name="Google Shape;157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9606" y="4732020"/>
            <a:ext cx="1248159" cy="30860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>
            <p:ph type="title"/>
          </p:nvPr>
        </p:nvSpPr>
        <p:spPr>
          <a:xfrm>
            <a:off x="141722" y="-1"/>
            <a:ext cx="648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141722" y="747247"/>
            <a:ext cx="43494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238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•"/>
              <a:defRPr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•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0" name="Google Shape;160;p29"/>
          <p:cNvSpPr/>
          <p:nvPr>
            <p:ph idx="2" type="pic"/>
          </p:nvPr>
        </p:nvSpPr>
        <p:spPr>
          <a:xfrm>
            <a:off x="6130934" y="0"/>
            <a:ext cx="3013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background - Intro slide">
  <p:cSld name="CUSTOM_2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141722" y="747247"/>
            <a:ext cx="8889000" cy="3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•"/>
              <a:def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/>
              <a:buChar char="•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"/>
              <a:buChar char="•"/>
              <a:defRPr b="0" i="0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1150" lvl="3" marL="18288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"/>
              <a:buChar char="•"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1150" lvl="4" marL="22860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"/>
              <a:buChar char="•"/>
              <a:def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79400" lvl="5" marL="2743200" marR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79400" lvl="6" marL="32004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79400" lvl="7" marL="3657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79400" lvl="8" marL="41148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Roboto"/>
              <a:buChar char="•"/>
              <a:defRPr b="0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b="1" i="0" sz="2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53" name="Google Shape;53;p13"/>
          <p:cNvCxnSpPr/>
          <p:nvPr/>
        </p:nvCxnSpPr>
        <p:spPr>
          <a:xfrm>
            <a:off x="141722" y="545015"/>
            <a:ext cx="88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4" name="Google Shape;54;p13"/>
          <p:cNvCxnSpPr/>
          <p:nvPr/>
        </p:nvCxnSpPr>
        <p:spPr>
          <a:xfrm>
            <a:off x="398962" y="4715789"/>
            <a:ext cx="0" cy="345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5" name="Google Shape;55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458989" y="4730120"/>
            <a:ext cx="1247234" cy="309577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-1" y="4766306"/>
            <a:ext cx="42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b="0" i="0" lang="en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9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9">
          <p15:clr>
            <a:srgbClr val="F26B43"/>
          </p15:clr>
        </p15:guide>
        <p15:guide id="2" pos="8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0.jp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23.png"/><Relationship Id="rId6" Type="http://schemas.openxmlformats.org/officeDocument/2006/relationships/image" Target="../media/image17.png"/><Relationship Id="rId7" Type="http://schemas.openxmlformats.org/officeDocument/2006/relationships/image" Target="../media/image2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5yBgtvXnNFJmjPpM8AinylDJoTJGtHFA/view" TargetMode="External"/><Relationship Id="rId4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/>
          <p:nvPr/>
        </p:nvSpPr>
        <p:spPr>
          <a:xfrm>
            <a:off x="-3395" y="-581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1"/>
          <p:cNvSpPr txBox="1"/>
          <p:nvPr/>
        </p:nvSpPr>
        <p:spPr>
          <a:xfrm>
            <a:off x="1813954" y="1408050"/>
            <a:ext cx="550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27272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31" title="Booki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900" y="159850"/>
            <a:ext cx="6953924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/>
          <p:nvPr/>
        </p:nvSpPr>
        <p:spPr>
          <a:xfrm>
            <a:off x="1270900" y="3804675"/>
            <a:ext cx="6906000" cy="9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Presented by: Ankit Mhadye, Ashik Ahamed, Bhakti Shetty, Bhaskar Reddy, Owen Trombly</a:t>
            </a:r>
            <a:endParaRPr sz="130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Mentor: Prof. Jeanna Matthews</a:t>
            </a:r>
            <a:endParaRPr sz="130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Proposed by: Ali Boolani</a:t>
            </a:r>
            <a:endParaRPr sz="1300"/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Date: 04/11/2025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25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106319" y="-1"/>
            <a:ext cx="66684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Zilla Slab SemiBold"/>
              <a:buNone/>
            </a:pPr>
            <a:r>
              <a:rPr lang="en"/>
              <a:t>Necessity of Booking Site Aggregator</a:t>
            </a:r>
            <a:endParaRPr/>
          </a:p>
        </p:txBody>
      </p:sp>
      <p:pic>
        <p:nvPicPr>
          <p:cNvPr id="176" name="Google Shape;176;p32" title="Centralized managem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600" y="715775"/>
            <a:ext cx="2194051" cy="189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2" title="real time sunchronizat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0550" y="690175"/>
            <a:ext cx="2090701" cy="194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2" title="dynamic pricin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600" y="2808975"/>
            <a:ext cx="2194051" cy="194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2" title="unified messagi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0550" y="2866525"/>
            <a:ext cx="2090701" cy="194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Applications</a:t>
            </a:r>
            <a:endParaRPr/>
          </a:p>
        </p:txBody>
      </p:sp>
      <p:pic>
        <p:nvPicPr>
          <p:cNvPr id="185" name="Google Shape;185;p33" title="hospitabl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700" y="736924"/>
            <a:ext cx="2971800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3" title="campspot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3" y="2269426"/>
            <a:ext cx="2959668" cy="222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3" title="Guesty-0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6975" y="2163859"/>
            <a:ext cx="2327025" cy="23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our application?</a:t>
            </a:r>
            <a:endParaRPr/>
          </a:p>
        </p:txBody>
      </p:sp>
      <p:sp>
        <p:nvSpPr>
          <p:cNvPr id="193" name="Google Shape;193;p34"/>
          <p:cNvSpPr txBox="1"/>
          <p:nvPr/>
        </p:nvSpPr>
        <p:spPr>
          <a:xfrm>
            <a:off x="647425" y="759325"/>
            <a:ext cx="6906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Multi-Platform Booking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Smart Lock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Automated Messaging System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Housekeeping &amp; Staff Scheduling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Inventory &amp; Supplies Management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Built-in Point of Sale (POS)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Dedicated Booking Website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Guest Add-On System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Raw Data Access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Dynamic Pricing Integration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Activity &amp; Equipment Rentals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build with?</a:t>
            </a:r>
            <a:endParaRPr/>
          </a:p>
        </p:txBody>
      </p:sp>
      <p:graphicFrame>
        <p:nvGraphicFramePr>
          <p:cNvPr id="199" name="Google Shape;199;p35"/>
          <p:cNvGraphicFramePr/>
          <p:nvPr/>
        </p:nvGraphicFramePr>
        <p:xfrm>
          <a:off x="952500" y="67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{9430FD22-FECB-4C5E-AEED-D1E1CEF2CECA}</a:tableStyleId>
              </a:tblPr>
              <a:tblGrid>
                <a:gridCol w="3619500"/>
                <a:gridCol w="3619500"/>
              </a:tblGrid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FRONTEND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BACKEND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DATABASE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CLOUD HOSTING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80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PAYMENT GATEWAY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0" name="Google Shape;200;p35" title="angular-logo-png_seeklogo-5072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025" y="739500"/>
            <a:ext cx="669424" cy="62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5" title="pyth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8725" y="1557049"/>
            <a:ext cx="566026" cy="62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5" title="mysql_PNG1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1425" y="2334424"/>
            <a:ext cx="620625" cy="62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5" title="127.0.0.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9325" y="3210625"/>
            <a:ext cx="1237324" cy="5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5" title="stripe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1375" y="3929375"/>
            <a:ext cx="1164099" cy="62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Snippets</a:t>
            </a:r>
            <a:endParaRPr/>
          </a:p>
        </p:txBody>
      </p:sp>
      <p:pic>
        <p:nvPicPr>
          <p:cNvPr id="210" name="Google Shape;210;p36" title="image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21900"/>
            <a:ext cx="8839199" cy="19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6" title="image (2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800" y="2571750"/>
            <a:ext cx="8428624" cy="164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r>
              <a:rPr lang="en"/>
              <a:t> Demo</a:t>
            </a:r>
            <a:endParaRPr/>
          </a:p>
        </p:txBody>
      </p:sp>
      <p:pic>
        <p:nvPicPr>
          <p:cNvPr id="217" name="Google Shape;217;p37" title="GMT20250409-023352_Recording_1920x108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500" y="723375"/>
            <a:ext cx="7805174" cy="366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/>
          <p:nvPr>
            <p:ph type="title"/>
          </p:nvPr>
        </p:nvSpPr>
        <p:spPr>
          <a:xfrm>
            <a:off x="141722" y="-1"/>
            <a:ext cx="8889000" cy="469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3" name="Google Shape;223;p38"/>
          <p:cNvSpPr txBox="1"/>
          <p:nvPr/>
        </p:nvSpPr>
        <p:spPr>
          <a:xfrm>
            <a:off x="141725" y="771325"/>
            <a:ext cx="8778600" cy="3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Our Booking Site Aggregator simplifies property management by bringing everything under one roof — from multi-platform booking sync to smart lock control, automated messaging, and dynamic pricing.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It not only streamlines operations but also empowers hosts to save time, reduce errors, and increase revenue, while delivering a better experience to guests.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With a scalable architecture and future-ready integrations, our platform lays the foundation for full independence from third-party booking platforms.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 txBox="1"/>
          <p:nvPr>
            <p:ph type="ctrTitle"/>
          </p:nvPr>
        </p:nvSpPr>
        <p:spPr>
          <a:xfrm>
            <a:off x="879300" y="333700"/>
            <a:ext cx="73854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larkson">
  <a:themeElements>
    <a:clrScheme name="Clarkson">
      <a:dk1>
        <a:srgbClr val="004C42"/>
      </a:dk1>
      <a:lt1>
        <a:srgbClr val="FFCE00"/>
      </a:lt1>
      <a:dk2>
        <a:srgbClr val="004C42"/>
      </a:dk2>
      <a:lt2>
        <a:srgbClr val="D7D0C9"/>
      </a:lt2>
      <a:accent1>
        <a:srgbClr val="78993D"/>
      </a:accent1>
      <a:accent2>
        <a:srgbClr val="FFCE00"/>
      </a:accent2>
      <a:accent3>
        <a:srgbClr val="458AC8"/>
      </a:accent3>
      <a:accent4>
        <a:srgbClr val="D04627"/>
      </a:accent4>
      <a:accent5>
        <a:srgbClr val="1D366C"/>
      </a:accent5>
      <a:accent6>
        <a:srgbClr val="6E625A"/>
      </a:accent6>
      <a:hlink>
        <a:srgbClr val="A49B94"/>
      </a:hlink>
      <a:folHlink>
        <a:srgbClr val="A49B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